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62" r:id="rId9"/>
    <p:sldId id="263" r:id="rId10"/>
    <p:sldId id="264" r:id="rId11"/>
    <p:sldId id="266" r:id="rId12"/>
    <p:sldId id="265" r:id="rId13"/>
    <p:sldId id="27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E979"/>
    <a:srgbClr val="FF0066"/>
    <a:srgbClr val="FF6600"/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4362B-039D-4412-AFFE-64B4809A25C1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76B9B-2717-431D-A46C-00B40E181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34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Son 40 yılda görülme</a:t>
            </a:r>
            <a:r>
              <a:rPr lang="tr-TR" baseline="0" dirty="0" smtClean="0"/>
              <a:t> sıklığında artış </a:t>
            </a:r>
            <a:r>
              <a:rPr lang="tr-TR" baseline="0" dirty="0" err="1" smtClean="0"/>
              <a:t>gözlenmiş.etnisite</a:t>
            </a:r>
            <a:r>
              <a:rPr lang="tr-TR" baseline="0" dirty="0" smtClean="0"/>
              <a:t>, genetik yatkınlık, </a:t>
            </a:r>
            <a:r>
              <a:rPr lang="tr-TR" baseline="0" dirty="0" err="1" smtClean="0"/>
              <a:t>uv</a:t>
            </a:r>
            <a:r>
              <a:rPr lang="tr-TR" baseline="0" dirty="0" smtClean="0"/>
              <a:t> </a:t>
            </a:r>
            <a:r>
              <a:rPr lang="tr-TR" baseline="0" dirty="0" err="1" smtClean="0"/>
              <a:t>maruziyeti</a:t>
            </a:r>
            <a:r>
              <a:rPr lang="tr-TR" baseline="0" dirty="0" smtClean="0"/>
              <a:t>, cinsiyet, coğrafik </a:t>
            </a:r>
            <a:r>
              <a:rPr lang="tr-TR" baseline="0" dirty="0" err="1" smtClean="0"/>
              <a:t>lokalizayon</a:t>
            </a:r>
            <a:r>
              <a:rPr lang="tr-TR" baseline="0" dirty="0" smtClean="0"/>
              <a:t> hastalığın sıklığı üzerine etkili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6B9B-2717-431D-A46C-00B40E1814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45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Plak </a:t>
            </a:r>
            <a:r>
              <a:rPr lang="tr-TR" dirty="0" err="1" smtClean="0"/>
              <a:t>pso</a:t>
            </a:r>
            <a:r>
              <a:rPr lang="tr-TR" dirty="0" smtClean="0"/>
              <a:t>  yetişkinlerde %90, saçlı deri tutulumu sıklıkla ilk tutulum alanı, tırnak tutulumu yetişkinlere göre daha nadir,</a:t>
            </a:r>
            <a:r>
              <a:rPr lang="tr-TR" baseline="0" dirty="0" smtClean="0"/>
              <a:t> </a:t>
            </a:r>
            <a:r>
              <a:rPr lang="tr-TR" baseline="0" dirty="0" err="1" smtClean="0"/>
              <a:t>inverse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pso</a:t>
            </a:r>
            <a:r>
              <a:rPr lang="tr-TR" baseline="0" dirty="0" smtClean="0"/>
              <a:t> çocuklarda daha sık</a:t>
            </a: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6B9B-2717-431D-A46C-00B40E1814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57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Sistemik</a:t>
            </a:r>
            <a:r>
              <a:rPr lang="tr-TR" baseline="0" dirty="0" smtClean="0"/>
              <a:t> </a:t>
            </a:r>
            <a:r>
              <a:rPr lang="tr-TR" baseline="0" dirty="0" err="1" smtClean="0"/>
              <a:t>inflamasyon</a:t>
            </a:r>
            <a:r>
              <a:rPr lang="tr-TR" baseline="0" dirty="0" smtClean="0"/>
              <a:t>..insülin direnci…</a:t>
            </a:r>
            <a:r>
              <a:rPr lang="tr-TR" baseline="0" dirty="0" err="1" smtClean="0"/>
              <a:t>endotel</a:t>
            </a:r>
            <a:r>
              <a:rPr lang="tr-TR" baseline="0" dirty="0" smtClean="0"/>
              <a:t> hücre </a:t>
            </a:r>
            <a:r>
              <a:rPr lang="tr-TR" baseline="0" dirty="0" err="1" smtClean="0"/>
              <a:t>disfonksiyonu</a:t>
            </a:r>
            <a:r>
              <a:rPr lang="tr-TR" baseline="0" dirty="0" smtClean="0"/>
              <a:t>..</a:t>
            </a:r>
            <a:r>
              <a:rPr lang="tr-TR" baseline="0" dirty="0" err="1" smtClean="0"/>
              <a:t>ateroskleroz</a:t>
            </a:r>
            <a:r>
              <a:rPr lang="tr-TR" baseline="0" dirty="0" smtClean="0"/>
              <a:t>…MI…</a:t>
            </a:r>
            <a:r>
              <a:rPr lang="tr-TR" baseline="0" dirty="0" err="1" smtClean="0"/>
              <a:t>stroke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6B9B-2717-431D-A46C-00B40E1814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27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Tırnak lezyonları </a:t>
            </a:r>
            <a:r>
              <a:rPr lang="tr-TR" dirty="0" err="1" smtClean="0"/>
              <a:t>artrit</a:t>
            </a:r>
            <a:r>
              <a:rPr lang="tr-TR" dirty="0" smtClean="0"/>
              <a:t> ile ilişkili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6B9B-2717-431D-A46C-00B40E1814C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82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Salisilik asit kullanımı 2 yaş altında </a:t>
            </a:r>
            <a:r>
              <a:rPr lang="tr-TR" dirty="0" err="1" smtClean="0"/>
              <a:t>kontend</a:t>
            </a:r>
            <a:r>
              <a:rPr lang="tr-TR" dirty="0" smtClean="0"/>
              <a:t>. En uygunu 6 yaş ve üzerinde kullanmak.. D vitaminler 45g/m2/hafta ve altında kullanılmalı. 2 yaş altındaki çocuklara önerilmez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6B9B-2717-431D-A46C-00B40E1814C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15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Mtx</a:t>
            </a:r>
            <a:r>
              <a:rPr lang="tr-TR" dirty="0" smtClean="0"/>
              <a:t> çocukluk çağı çalışması var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6B9B-2717-431D-A46C-00B40E1814C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52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5FB0-1C8C-48A3-9F23-41B3A1F3D2F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336C-DA86-4A1E-A2FB-F519B1B1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2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5FB0-1C8C-48A3-9F23-41B3A1F3D2F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336C-DA86-4A1E-A2FB-F519B1B1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22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5FB0-1C8C-48A3-9F23-41B3A1F3D2F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336C-DA86-4A1E-A2FB-F519B1B1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5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5FB0-1C8C-48A3-9F23-41B3A1F3D2F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336C-DA86-4A1E-A2FB-F519B1B1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5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5FB0-1C8C-48A3-9F23-41B3A1F3D2F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336C-DA86-4A1E-A2FB-F519B1B1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0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5FB0-1C8C-48A3-9F23-41B3A1F3D2F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336C-DA86-4A1E-A2FB-F519B1B1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84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5FB0-1C8C-48A3-9F23-41B3A1F3D2F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336C-DA86-4A1E-A2FB-F519B1B1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1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5FB0-1C8C-48A3-9F23-41B3A1F3D2F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336C-DA86-4A1E-A2FB-F519B1B1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9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5FB0-1C8C-48A3-9F23-41B3A1F3D2F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336C-DA86-4A1E-A2FB-F519B1B1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2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5FB0-1C8C-48A3-9F23-41B3A1F3D2F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336C-DA86-4A1E-A2FB-F519B1B1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0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5FB0-1C8C-48A3-9F23-41B3A1F3D2F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336C-DA86-4A1E-A2FB-F519B1B1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17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05FB0-1C8C-48A3-9F23-41B3A1F3D2F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D336C-DA86-4A1E-A2FB-F519B1B1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9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92D050"/>
                </a:solidFill>
              </a:rPr>
              <a:t>Çocukluk ve Gençlik Dönemlerinde </a:t>
            </a:r>
            <a:r>
              <a:rPr lang="tr-TR" b="1" dirty="0" err="1" smtClean="0">
                <a:solidFill>
                  <a:srgbClr val="92D050"/>
                </a:solidFill>
              </a:rPr>
              <a:t>Psoriyazis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tr-TR" sz="3600" smtClean="0"/>
              <a:t>Doç. Dr</a:t>
            </a:r>
            <a:r>
              <a:rPr lang="tr-TR" sz="3600" dirty="0" smtClean="0"/>
              <a:t>. Güldehan Atış</a:t>
            </a:r>
          </a:p>
          <a:p>
            <a:pPr algn="r"/>
            <a:r>
              <a:rPr lang="tr-TR" dirty="0"/>
              <a:t>İstanbul Medeniyet Üniversitesi</a:t>
            </a:r>
          </a:p>
          <a:p>
            <a:pPr algn="r"/>
            <a:r>
              <a:rPr lang="tr-TR" dirty="0"/>
              <a:t>Göztepe Prof. Dr. Süleyman Yalçın Şehir Hastanesi</a:t>
            </a:r>
          </a:p>
          <a:p>
            <a:pPr algn="r"/>
            <a:r>
              <a:rPr lang="tr-TR" dirty="0"/>
              <a:t>Dermatoloji Kliniği</a:t>
            </a:r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21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6600"/>
                </a:solidFill>
                <a:latin typeface="+mn-lt"/>
              </a:rPr>
              <a:t>Komorbiditeler</a:t>
            </a:r>
            <a:endParaRPr lang="en-US" b="1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Kardiyovasküler</a:t>
            </a:r>
            <a:r>
              <a:rPr lang="tr-TR" dirty="0" smtClean="0"/>
              <a:t> hastalık riski</a:t>
            </a:r>
          </a:p>
          <a:p>
            <a:r>
              <a:rPr lang="tr-TR" dirty="0" err="1" smtClean="0"/>
              <a:t>Metabolik</a:t>
            </a:r>
            <a:r>
              <a:rPr lang="tr-TR" dirty="0" smtClean="0"/>
              <a:t> sendrom</a:t>
            </a:r>
          </a:p>
          <a:p>
            <a:pPr marL="0" indent="0">
              <a:buNone/>
            </a:pPr>
            <a:r>
              <a:rPr lang="tr-TR" i="1" dirty="0"/>
              <a:t> </a:t>
            </a:r>
            <a:r>
              <a:rPr lang="tr-TR" i="1" dirty="0" smtClean="0"/>
              <a:t>                </a:t>
            </a:r>
            <a:r>
              <a:rPr lang="tr-TR" b="1" i="1" dirty="0" smtClean="0"/>
              <a:t>‘‘</a:t>
            </a:r>
            <a:r>
              <a:rPr lang="tr-TR" b="1" i="1" dirty="0" err="1" smtClean="0"/>
              <a:t>Psoriyatik</a:t>
            </a:r>
            <a:r>
              <a:rPr lang="tr-TR" b="1" i="1" dirty="0" smtClean="0"/>
              <a:t> Marş’’</a:t>
            </a:r>
          </a:p>
          <a:p>
            <a:r>
              <a:rPr lang="tr-TR" dirty="0" err="1" smtClean="0"/>
              <a:t>Hiperlipidemi</a:t>
            </a:r>
            <a:endParaRPr lang="tr-TR" dirty="0" smtClean="0"/>
          </a:p>
          <a:p>
            <a:r>
              <a:rPr lang="tr-TR" dirty="0" err="1" smtClean="0"/>
              <a:t>Diyabetes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endParaRPr lang="tr-TR" dirty="0" smtClean="0"/>
          </a:p>
          <a:p>
            <a:r>
              <a:rPr lang="tr-TR" dirty="0" smtClean="0"/>
              <a:t>Hipertansiyon</a:t>
            </a:r>
          </a:p>
          <a:p>
            <a:r>
              <a:rPr lang="tr-TR" dirty="0" err="1" smtClean="0"/>
              <a:t>Obezite</a:t>
            </a:r>
            <a:endParaRPr lang="tr-TR" dirty="0" smtClean="0"/>
          </a:p>
          <a:p>
            <a:r>
              <a:rPr lang="tr-TR" dirty="0" err="1" smtClean="0"/>
              <a:t>Crohn</a:t>
            </a:r>
            <a:r>
              <a:rPr lang="tr-TR" dirty="0" smtClean="0"/>
              <a:t> hastalığı</a:t>
            </a:r>
          </a:p>
        </p:txBody>
      </p:sp>
    </p:spTree>
    <p:extLst>
      <p:ext uri="{BB962C8B-B14F-4D97-AF65-F5344CB8AC3E}">
        <p14:creationId xmlns:p14="http://schemas.microsoft.com/office/powerpoint/2010/main" val="173112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6600"/>
                </a:solidFill>
                <a:latin typeface="+mn-lt"/>
              </a:rPr>
              <a:t>Komorbiditeler</a:t>
            </a:r>
            <a:endParaRPr lang="en-US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Romatoid</a:t>
            </a:r>
            <a:r>
              <a:rPr lang="tr-TR" dirty="0" smtClean="0"/>
              <a:t> </a:t>
            </a:r>
            <a:r>
              <a:rPr lang="tr-TR" dirty="0" err="1" smtClean="0"/>
              <a:t>artrit</a:t>
            </a:r>
            <a:r>
              <a:rPr lang="tr-TR" dirty="0" smtClean="0"/>
              <a:t>              2 kat daha sık</a:t>
            </a:r>
          </a:p>
          <a:p>
            <a:r>
              <a:rPr lang="tr-TR" dirty="0" err="1" smtClean="0"/>
              <a:t>Crohn</a:t>
            </a:r>
            <a:r>
              <a:rPr lang="tr-TR" dirty="0" smtClean="0"/>
              <a:t> hastalığı</a:t>
            </a:r>
          </a:p>
          <a:p>
            <a:r>
              <a:rPr lang="tr-TR" dirty="0" err="1" smtClean="0"/>
              <a:t>PsA</a:t>
            </a:r>
            <a:r>
              <a:rPr lang="tr-TR" dirty="0" smtClean="0"/>
              <a:t> hastaların %1-10’unda</a:t>
            </a:r>
            <a:endParaRPr lang="en-US" dirty="0"/>
          </a:p>
        </p:txBody>
      </p:sp>
      <p:sp>
        <p:nvSpPr>
          <p:cNvPr id="4" name="Sağ Ayraç 3"/>
          <p:cNvSpPr/>
          <p:nvPr/>
        </p:nvSpPr>
        <p:spPr>
          <a:xfrm>
            <a:off x="3435927" y="1814945"/>
            <a:ext cx="498764" cy="872837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0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B050"/>
                </a:solidFill>
                <a:latin typeface="+mn-lt"/>
              </a:rPr>
              <a:t>Yaşam Kalitesi Üzerine Etkisi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tr-TR" dirty="0" smtClean="0"/>
              <a:t>Diyabet, astım ve epilepsi kadar yaşam kalitesinde olumsuz etkilenmeye neden olmaktadır.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Olguların %65’i </a:t>
            </a:r>
            <a:r>
              <a:rPr lang="tr-TR" dirty="0" err="1" smtClean="0"/>
              <a:t>stigmatizasyondan</a:t>
            </a:r>
            <a:r>
              <a:rPr lang="tr-TR" dirty="0" smtClean="0"/>
              <a:t> </a:t>
            </a:r>
            <a:r>
              <a:rPr lang="tr-TR" dirty="0" err="1" smtClean="0"/>
              <a:t>muzdarip</a:t>
            </a:r>
            <a:endParaRPr lang="tr-TR" dirty="0" smtClean="0"/>
          </a:p>
          <a:p>
            <a:pPr>
              <a:lnSpc>
                <a:spcPct val="200000"/>
              </a:lnSpc>
            </a:pPr>
            <a:r>
              <a:rPr lang="tr-TR" dirty="0" smtClean="0"/>
              <a:t>Fiziksel aktivitelerde kaçınma!!!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Uyku bozukluğu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0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7030A0"/>
                </a:solidFill>
                <a:latin typeface="+mn-lt"/>
              </a:rPr>
              <a:t>Tedavi</a:t>
            </a:r>
            <a:endParaRPr lang="en-US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Yaşam tarzı değişlikleri</a:t>
            </a:r>
          </a:p>
          <a:p>
            <a:r>
              <a:rPr lang="tr-TR" dirty="0" smtClean="0"/>
              <a:t>Beslenme önerileri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1413164" y="365125"/>
            <a:ext cx="9102435" cy="1325563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Tedavi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568036" y="1690688"/>
            <a:ext cx="2189019" cy="2424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Yuvarlatılmış Dikdörtgen 4"/>
          <p:cNvSpPr/>
          <p:nvPr/>
        </p:nvSpPr>
        <p:spPr>
          <a:xfrm>
            <a:off x="3491347" y="1690688"/>
            <a:ext cx="2189019" cy="2424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Yuvarlatılmış Dikdörtgen 5"/>
          <p:cNvSpPr/>
          <p:nvPr/>
        </p:nvSpPr>
        <p:spPr>
          <a:xfrm>
            <a:off x="6456218" y="1690688"/>
            <a:ext cx="2189019" cy="2424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Yuvarlatılmış Dikdörtgen 6"/>
          <p:cNvSpPr/>
          <p:nvPr/>
        </p:nvSpPr>
        <p:spPr>
          <a:xfrm>
            <a:off x="9421089" y="1690688"/>
            <a:ext cx="2189019" cy="24241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etin kutusu 7"/>
          <p:cNvSpPr txBox="1"/>
          <p:nvPr/>
        </p:nvSpPr>
        <p:spPr>
          <a:xfrm>
            <a:off x="568036" y="2364135"/>
            <a:ext cx="21474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err="1" smtClean="0"/>
              <a:t>Topikal</a:t>
            </a:r>
            <a:r>
              <a:rPr lang="tr-TR" sz="3600" dirty="0" smtClean="0"/>
              <a:t> tedaviler</a:t>
            </a:r>
            <a:endParaRPr lang="en-US" sz="36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3532907" y="2610356"/>
            <a:ext cx="2147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/>
              <a:t>Fototerapi</a:t>
            </a:r>
            <a:endParaRPr lang="en-US" sz="3600" dirty="0"/>
          </a:p>
        </p:txBody>
      </p:sp>
      <p:sp>
        <p:nvSpPr>
          <p:cNvPr id="9" name="Metin kutusu 8"/>
          <p:cNvSpPr txBox="1"/>
          <p:nvPr/>
        </p:nvSpPr>
        <p:spPr>
          <a:xfrm>
            <a:off x="6664036" y="2230582"/>
            <a:ext cx="1981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/>
              <a:t>Sistemik tedaviler</a:t>
            </a:r>
            <a:endParaRPr lang="en-US" sz="36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9421089" y="2507580"/>
            <a:ext cx="2313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/>
              <a:t>Biyolojikler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0718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>
                <a:solidFill>
                  <a:srgbClr val="FF0000"/>
                </a:solidFill>
                <a:latin typeface="+mn-lt"/>
              </a:rPr>
              <a:t>Topikal</a:t>
            </a:r>
            <a:r>
              <a:rPr lang="tr-TR" b="1" dirty="0" smtClean="0">
                <a:solidFill>
                  <a:srgbClr val="FF0000"/>
                </a:solidFill>
                <a:latin typeface="+mn-lt"/>
              </a:rPr>
              <a:t> Tedaviler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Lezyonun yaygınlığı</a:t>
            </a:r>
          </a:p>
          <a:p>
            <a:r>
              <a:rPr lang="tr-TR" dirty="0"/>
              <a:t>Lokalizasyonu                       </a:t>
            </a:r>
            <a:r>
              <a:rPr lang="tr-TR" dirty="0" smtClean="0"/>
              <a:t>Tedavi seçiminde önemli</a:t>
            </a:r>
          </a:p>
          <a:p>
            <a:r>
              <a:rPr lang="tr-TR" dirty="0" smtClean="0"/>
              <a:t>Hasta tercihi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*</a:t>
            </a:r>
            <a:r>
              <a:rPr lang="tr-TR" dirty="0" smtClean="0"/>
              <a:t>krem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FF6600"/>
                </a:solidFill>
              </a:rPr>
              <a:t>*</a:t>
            </a:r>
            <a:r>
              <a:rPr lang="tr-TR" dirty="0" smtClean="0"/>
              <a:t>merhem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00B0F0"/>
                </a:solidFill>
              </a:rPr>
              <a:t>*</a:t>
            </a:r>
            <a:r>
              <a:rPr lang="tr-TR" dirty="0" smtClean="0"/>
              <a:t>köpük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7030A0"/>
                </a:solidFill>
              </a:rPr>
              <a:t>*</a:t>
            </a:r>
            <a:r>
              <a:rPr lang="tr-TR" dirty="0" smtClean="0"/>
              <a:t>losyon……</a:t>
            </a:r>
            <a:endParaRPr lang="tr-TR" b="1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  <p:sp>
        <p:nvSpPr>
          <p:cNvPr id="4" name="Sağ Ayraç 3"/>
          <p:cNvSpPr/>
          <p:nvPr/>
        </p:nvSpPr>
        <p:spPr>
          <a:xfrm>
            <a:off x="3990109" y="1925782"/>
            <a:ext cx="512618" cy="1288473"/>
          </a:xfrm>
          <a:prstGeom prst="rightBrace">
            <a:avLst/>
          </a:prstGeom>
          <a:ln w="76200">
            <a:solidFill>
              <a:srgbClr val="47E9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0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FF0000"/>
                </a:solidFill>
                <a:latin typeface="+mn-lt"/>
              </a:rPr>
              <a:t>Topikal</a:t>
            </a:r>
            <a:r>
              <a:rPr lang="tr-TR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b="1" dirty="0" smtClean="0">
                <a:solidFill>
                  <a:srgbClr val="FF0000"/>
                </a:solidFill>
                <a:latin typeface="+mn-lt"/>
              </a:rPr>
              <a:t>Tedaviler </a:t>
            </a:r>
            <a:r>
              <a:rPr lang="tr-TR" dirty="0" smtClean="0">
                <a:solidFill>
                  <a:srgbClr val="FF0000"/>
                </a:solidFill>
                <a:latin typeface="+mn-lt"/>
              </a:rPr>
              <a:t>(birinci basamak)</a:t>
            </a:r>
            <a:endParaRPr lang="en-US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err="1" smtClean="0"/>
              <a:t>Topikal</a:t>
            </a:r>
            <a:r>
              <a:rPr lang="tr-TR" dirty="0" smtClean="0"/>
              <a:t> </a:t>
            </a:r>
            <a:r>
              <a:rPr lang="tr-TR" dirty="0" err="1" smtClean="0"/>
              <a:t>kortikosteroidler</a:t>
            </a:r>
            <a:r>
              <a:rPr lang="tr-TR" dirty="0" smtClean="0"/>
              <a:t>…….</a:t>
            </a:r>
            <a:r>
              <a:rPr lang="tr-TR" b="1" dirty="0" smtClean="0">
                <a:solidFill>
                  <a:srgbClr val="FFC000"/>
                </a:solidFill>
              </a:rPr>
              <a:t>Yan etkilere dikkat!!!</a:t>
            </a:r>
          </a:p>
          <a:p>
            <a:r>
              <a:rPr lang="tr-TR" dirty="0" smtClean="0"/>
              <a:t>D vitamini </a:t>
            </a:r>
            <a:r>
              <a:rPr lang="tr-TR" dirty="0" err="1" smtClean="0"/>
              <a:t>analogları±topikal</a:t>
            </a:r>
            <a:r>
              <a:rPr lang="tr-TR" dirty="0" smtClean="0"/>
              <a:t> </a:t>
            </a:r>
            <a:r>
              <a:rPr lang="tr-TR" dirty="0" err="1" smtClean="0"/>
              <a:t>kortikosteroidler</a:t>
            </a:r>
            <a:endParaRPr lang="tr-TR" dirty="0" smtClean="0"/>
          </a:p>
          <a:p>
            <a:r>
              <a:rPr lang="tr-TR" dirty="0" err="1" smtClean="0"/>
              <a:t>Kalsinörin</a:t>
            </a:r>
            <a:r>
              <a:rPr lang="tr-TR" dirty="0" smtClean="0"/>
              <a:t> inhibitörleri</a:t>
            </a:r>
          </a:p>
          <a:p>
            <a:r>
              <a:rPr lang="tr-TR" dirty="0" err="1" smtClean="0"/>
              <a:t>Keratolitikler</a:t>
            </a:r>
            <a:r>
              <a:rPr lang="tr-TR" dirty="0" smtClean="0"/>
              <a:t> (</a:t>
            </a:r>
            <a:r>
              <a:rPr lang="tr-TR" dirty="0" err="1" smtClean="0"/>
              <a:t>adjuvan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27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FF0000"/>
                </a:solidFill>
                <a:latin typeface="+mn-lt"/>
              </a:rPr>
              <a:t>Topikal</a:t>
            </a:r>
            <a:r>
              <a:rPr lang="tr-TR" b="1" dirty="0">
                <a:solidFill>
                  <a:srgbClr val="FF0000"/>
                </a:solidFill>
                <a:latin typeface="+mn-lt"/>
              </a:rPr>
              <a:t> Tedaviler </a:t>
            </a:r>
            <a:r>
              <a:rPr lang="tr-TR" b="1" dirty="0" smtClean="0">
                <a:solidFill>
                  <a:srgbClr val="FF0000"/>
                </a:solidFill>
                <a:latin typeface="+mn-lt"/>
              </a:rPr>
              <a:t>(ikinci </a:t>
            </a:r>
            <a:r>
              <a:rPr lang="tr-TR" b="1" dirty="0">
                <a:solidFill>
                  <a:srgbClr val="FF0000"/>
                </a:solidFill>
                <a:latin typeface="+mn-lt"/>
              </a:rPr>
              <a:t>basamak)</a:t>
            </a:r>
            <a:endParaRPr lang="en-US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Tazaroten</a:t>
            </a:r>
            <a:endParaRPr lang="tr-TR" dirty="0" smtClean="0"/>
          </a:p>
          <a:p>
            <a:r>
              <a:rPr lang="tr-TR" dirty="0" err="1" smtClean="0"/>
              <a:t>Antralin</a:t>
            </a:r>
            <a:endParaRPr lang="tr-TR" dirty="0" smtClean="0"/>
          </a:p>
          <a:p>
            <a:r>
              <a:rPr lang="tr-TR" dirty="0" smtClean="0"/>
              <a:t>Katran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69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66"/>
                </a:solidFill>
                <a:latin typeface="+mn-lt"/>
              </a:rPr>
              <a:t>Fototerapi</a:t>
            </a:r>
            <a:endParaRPr lang="en-US" b="1" dirty="0">
              <a:solidFill>
                <a:srgbClr val="FF0066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Etkili ve güvenilir</a:t>
            </a:r>
          </a:p>
          <a:p>
            <a:r>
              <a:rPr lang="tr-TR" dirty="0" smtClean="0"/>
              <a:t>Plak ve </a:t>
            </a:r>
            <a:r>
              <a:rPr lang="tr-TR" dirty="0" err="1" smtClean="0"/>
              <a:t>guttat</a:t>
            </a:r>
            <a:r>
              <a:rPr lang="tr-TR" dirty="0" smtClean="0"/>
              <a:t> </a:t>
            </a:r>
            <a:r>
              <a:rPr lang="tr-TR" dirty="0" err="1" smtClean="0"/>
              <a:t>psoriyazisli</a:t>
            </a:r>
            <a:r>
              <a:rPr lang="tr-TR" dirty="0" smtClean="0"/>
              <a:t> hastalarda tercih edilir</a:t>
            </a:r>
          </a:p>
          <a:p>
            <a:r>
              <a:rPr lang="tr-TR" dirty="0" err="1" smtClean="0"/>
              <a:t>Topikal</a:t>
            </a:r>
            <a:r>
              <a:rPr lang="tr-TR" dirty="0" smtClean="0"/>
              <a:t> tedaviye dirençli veya yaygın deri lezyonu olan hastalarda kullanımı önerilir.</a:t>
            </a:r>
          </a:p>
          <a:p>
            <a:r>
              <a:rPr lang="tr-TR" dirty="0" smtClean="0"/>
              <a:t>Hastada 2-3 kere </a:t>
            </a:r>
          </a:p>
          <a:p>
            <a:r>
              <a:rPr lang="tr-TR" dirty="0" smtClean="0"/>
              <a:t>Geniş bant UVB (290-320 </a:t>
            </a:r>
            <a:r>
              <a:rPr lang="tr-TR" dirty="0" err="1" smtClean="0"/>
              <a:t>nm</a:t>
            </a:r>
            <a:r>
              <a:rPr lang="tr-TR" dirty="0" smtClean="0"/>
              <a:t>)</a:t>
            </a:r>
          </a:p>
          <a:p>
            <a:r>
              <a:rPr lang="tr-TR" b="1" dirty="0" smtClean="0"/>
              <a:t>Dar bant UVB (311-313 </a:t>
            </a:r>
            <a:r>
              <a:rPr lang="tr-TR" b="1" dirty="0" err="1" smtClean="0"/>
              <a:t>nm</a:t>
            </a:r>
            <a:r>
              <a:rPr lang="tr-TR" b="1" dirty="0" smtClean="0"/>
              <a:t>) </a:t>
            </a:r>
            <a:r>
              <a:rPr lang="tr-TR" b="1" dirty="0" smtClean="0">
                <a:solidFill>
                  <a:srgbClr val="00B050"/>
                </a:solidFill>
              </a:rPr>
              <a:t>En sık tercih edilen</a:t>
            </a:r>
          </a:p>
          <a:p>
            <a:r>
              <a:rPr lang="tr-TR" dirty="0" smtClean="0"/>
              <a:t>UVA (320-340 </a:t>
            </a:r>
            <a:r>
              <a:rPr lang="tr-TR" dirty="0" err="1" smtClean="0"/>
              <a:t>nm</a:t>
            </a:r>
            <a:r>
              <a:rPr lang="tr-TR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9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van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66"/>
                </a:solidFill>
                <a:latin typeface="+mn-lt"/>
              </a:rPr>
              <a:t>Fototerapi</a:t>
            </a:r>
            <a:endParaRPr lang="en-US" dirty="0">
              <a:latin typeface="+mn-lt"/>
            </a:endParaRP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23150"/>
            <a:ext cx="3858995" cy="3858995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4973782" y="2223150"/>
            <a:ext cx="63800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600" dirty="0" err="1" smtClean="0"/>
              <a:t>Anksiyete</a:t>
            </a:r>
            <a:endParaRPr lang="tr-TR" sz="3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600" dirty="0" smtClean="0"/>
              <a:t>Uzun dönem yan etkiler?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600" dirty="0" smtClean="0"/>
              <a:t>Hastanede uygulama zorunluğu</a:t>
            </a:r>
          </a:p>
        </p:txBody>
      </p:sp>
    </p:spTree>
    <p:extLst>
      <p:ext uri="{BB962C8B-B14F-4D97-AF65-F5344CB8AC3E}">
        <p14:creationId xmlns:p14="http://schemas.microsoft.com/office/powerpoint/2010/main" val="25235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  <a:latin typeface="+mn-lt"/>
              </a:rPr>
              <a:t>Psoriyazis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 b="1" dirty="0" smtClean="0">
                <a:solidFill>
                  <a:srgbClr val="FFC000"/>
                </a:solidFill>
              </a:rPr>
              <a:t>*</a:t>
            </a:r>
            <a:r>
              <a:rPr lang="tr-TR" sz="3200" dirty="0" smtClean="0"/>
              <a:t>Kronik</a:t>
            </a:r>
          </a:p>
          <a:p>
            <a:pPr marL="0" indent="0">
              <a:buNone/>
            </a:pPr>
            <a:r>
              <a:rPr lang="tr-TR" sz="3200" b="1" dirty="0" smtClean="0">
                <a:solidFill>
                  <a:schemeClr val="accent1">
                    <a:lumMod val="75000"/>
                  </a:schemeClr>
                </a:solidFill>
              </a:rPr>
              <a:t>**</a:t>
            </a:r>
            <a:r>
              <a:rPr lang="tr-TR" sz="3200" dirty="0" err="1" smtClean="0"/>
              <a:t>İnflamatuar</a:t>
            </a:r>
            <a:endParaRPr lang="tr-TR" sz="3200" dirty="0"/>
          </a:p>
          <a:p>
            <a:pPr marL="0" indent="0">
              <a:buNone/>
            </a:pPr>
            <a:r>
              <a:rPr lang="tr-TR" sz="3200" b="1" dirty="0" smtClean="0">
                <a:solidFill>
                  <a:srgbClr val="FF3300"/>
                </a:solidFill>
              </a:rPr>
              <a:t>***</a:t>
            </a:r>
            <a:r>
              <a:rPr lang="tr-TR" sz="3200" dirty="0" err="1" smtClean="0"/>
              <a:t>Primer</a:t>
            </a:r>
            <a:r>
              <a:rPr lang="tr-TR" sz="3200" dirty="0" smtClean="0"/>
              <a:t> olarak deriyi etkileyen</a:t>
            </a:r>
          </a:p>
          <a:p>
            <a:pPr marL="0" indent="0">
              <a:buNone/>
            </a:pPr>
            <a:r>
              <a:rPr lang="tr-TR" sz="3200" b="1" dirty="0" smtClean="0">
                <a:solidFill>
                  <a:srgbClr val="7030A0"/>
                </a:solidFill>
              </a:rPr>
              <a:t>****</a:t>
            </a:r>
            <a:r>
              <a:rPr lang="tr-TR" sz="3200" dirty="0" err="1" smtClean="0"/>
              <a:t>Komorbiditeleri</a:t>
            </a:r>
            <a:r>
              <a:rPr lang="tr-TR" sz="3200" dirty="0" smtClean="0"/>
              <a:t> olan </a:t>
            </a:r>
          </a:p>
          <a:p>
            <a:pPr marL="0" indent="0">
              <a:buNone/>
            </a:pPr>
            <a:r>
              <a:rPr lang="tr-TR" sz="3200" b="1" dirty="0" smtClean="0">
                <a:solidFill>
                  <a:srgbClr val="92D050"/>
                </a:solidFill>
              </a:rPr>
              <a:t>*****</a:t>
            </a:r>
            <a:r>
              <a:rPr lang="tr-TR" sz="3200" dirty="0" smtClean="0"/>
              <a:t>Sistemik                                                         </a:t>
            </a:r>
          </a:p>
          <a:p>
            <a:pPr marL="0" indent="0">
              <a:buNone/>
            </a:pPr>
            <a:r>
              <a:rPr lang="tr-TR" sz="3200" dirty="0"/>
              <a:t> </a:t>
            </a:r>
            <a:r>
              <a:rPr lang="tr-TR" sz="3200" dirty="0" smtClean="0"/>
              <a:t>                                                                        </a:t>
            </a:r>
          </a:p>
          <a:p>
            <a:pPr marL="0" indent="0">
              <a:buNone/>
            </a:pPr>
            <a:r>
              <a:rPr lang="tr-TR" sz="3200" dirty="0"/>
              <a:t> </a:t>
            </a:r>
            <a:r>
              <a:rPr lang="tr-TR" sz="3200" dirty="0" smtClean="0"/>
              <a:t>                                                              </a:t>
            </a:r>
            <a:r>
              <a:rPr lang="tr-TR" sz="4400" dirty="0" smtClean="0"/>
              <a:t>bir hastalıktır.                                          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b="38362"/>
          <a:stretch/>
        </p:blipFill>
        <p:spPr>
          <a:xfrm>
            <a:off x="7319962" y="1027906"/>
            <a:ext cx="3824287" cy="366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7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00B0F0"/>
                </a:solidFill>
              </a:rPr>
              <a:t>Sistemik Tedaviler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Metotreksat</a:t>
            </a:r>
            <a:endParaRPr lang="tr-TR" dirty="0" smtClean="0"/>
          </a:p>
          <a:p>
            <a:r>
              <a:rPr lang="tr-TR" dirty="0" err="1" smtClean="0"/>
              <a:t>Siklosporin</a:t>
            </a:r>
            <a:endParaRPr lang="tr-TR" dirty="0" smtClean="0"/>
          </a:p>
          <a:p>
            <a:r>
              <a:rPr lang="tr-TR" dirty="0" err="1" smtClean="0"/>
              <a:t>Retinoidler</a:t>
            </a:r>
            <a:endParaRPr lang="tr-TR" dirty="0" smtClean="0"/>
          </a:p>
          <a:p>
            <a:r>
              <a:rPr lang="tr-TR" i="1" dirty="0" err="1" smtClean="0"/>
              <a:t>Fumarik</a:t>
            </a:r>
            <a:r>
              <a:rPr lang="tr-TR" i="1" dirty="0" smtClean="0"/>
              <a:t> asit esterleri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27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47E979"/>
                </a:solidFill>
                <a:latin typeface="+mn-lt"/>
              </a:rPr>
              <a:t>Biyolojikler</a:t>
            </a:r>
            <a:endParaRPr lang="en-US" b="1" dirty="0">
              <a:solidFill>
                <a:srgbClr val="47E979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TNF-</a:t>
            </a:r>
            <a:r>
              <a:rPr lang="el-GR" dirty="0" smtClean="0"/>
              <a:t>α</a:t>
            </a:r>
            <a:r>
              <a:rPr lang="tr-TR" dirty="0" smtClean="0"/>
              <a:t> inhibitörler…….. </a:t>
            </a:r>
            <a:r>
              <a:rPr lang="tr-TR" dirty="0" err="1" smtClean="0"/>
              <a:t>Etanersept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                      </a:t>
            </a:r>
            <a:r>
              <a:rPr lang="tr-TR" dirty="0" err="1" smtClean="0"/>
              <a:t>Adalimumab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               </a:t>
            </a:r>
            <a:r>
              <a:rPr lang="tr-TR" dirty="0" err="1" smtClean="0"/>
              <a:t>İnfliksimab</a:t>
            </a:r>
            <a:endParaRPr lang="tr-TR" dirty="0" smtClean="0"/>
          </a:p>
          <a:p>
            <a:r>
              <a:rPr lang="tr-TR" dirty="0" err="1" smtClean="0"/>
              <a:t>Ustekinumab</a:t>
            </a:r>
            <a:endParaRPr lang="tr-TR" dirty="0" smtClean="0"/>
          </a:p>
          <a:p>
            <a:r>
              <a:rPr lang="tr-TR" dirty="0" smtClean="0"/>
              <a:t>IL-17 İnhibitörleri</a:t>
            </a:r>
          </a:p>
          <a:p>
            <a:r>
              <a:rPr lang="tr-TR" dirty="0" smtClean="0"/>
              <a:t>Il-23 inhibitörleri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61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+mn-lt"/>
              </a:rPr>
              <a:t>SONUÇ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Psoriyazis</a:t>
            </a:r>
            <a:r>
              <a:rPr lang="tr-TR" dirty="0" smtClean="0"/>
              <a:t> hastalarının  üçte birinde bulgular çağında başlamaktadır.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Çocukluk çağı </a:t>
            </a:r>
            <a:r>
              <a:rPr lang="tr-TR" dirty="0" err="1" smtClean="0"/>
              <a:t>psoriyazisi</a:t>
            </a:r>
            <a:r>
              <a:rPr lang="tr-TR" dirty="0" smtClean="0"/>
              <a:t> </a:t>
            </a:r>
            <a:r>
              <a:rPr lang="tr-TR" dirty="0" err="1" smtClean="0"/>
              <a:t>insidansı</a:t>
            </a:r>
            <a:r>
              <a:rPr lang="tr-TR" dirty="0" smtClean="0"/>
              <a:t> ve </a:t>
            </a:r>
            <a:r>
              <a:rPr lang="tr-TR" dirty="0" err="1" smtClean="0"/>
              <a:t>prevelansında</a:t>
            </a:r>
            <a:r>
              <a:rPr lang="tr-TR" dirty="0" smtClean="0"/>
              <a:t> son yıllarda artış görülmektedir.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Hastaların erken tanı alması, tedaviye erken başlanması, yaşam kalitesindeki olumsuz etkilenmenin en aza indirilmesi ve eşlik eden </a:t>
            </a:r>
            <a:r>
              <a:rPr lang="tr-TR" dirty="0" err="1" smtClean="0"/>
              <a:t>komorbiditelerin</a:t>
            </a:r>
            <a:r>
              <a:rPr lang="tr-TR" dirty="0" smtClean="0"/>
              <a:t> belirlenmesi açısından önem taşımaktadır.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96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5291" y="2872798"/>
            <a:ext cx="10515600" cy="1325563"/>
          </a:xfrm>
        </p:spPr>
        <p:txBody>
          <a:bodyPr>
            <a:normAutofit/>
          </a:bodyPr>
          <a:lstStyle/>
          <a:p>
            <a:r>
              <a:rPr lang="tr-TR" sz="8000" b="1" dirty="0" smtClean="0">
                <a:solidFill>
                  <a:srgbClr val="FF0000"/>
                </a:solidFill>
                <a:latin typeface="+mn-lt"/>
              </a:rPr>
              <a:t>TEŞEKKÜRLER!!!!</a:t>
            </a:r>
            <a:endParaRPr lang="en-US" sz="80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425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  <a:latin typeface="+mn-lt"/>
              </a:rPr>
              <a:t>Psoriyazis</a:t>
            </a:r>
            <a:endParaRPr lang="en-US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Hastaların 1/3’ü çocukluk çağında</a:t>
            </a:r>
          </a:p>
          <a:p>
            <a:r>
              <a:rPr lang="tr-TR" dirty="0" smtClean="0"/>
              <a:t>Hastalığın erken tanınması önemli</a:t>
            </a:r>
            <a:endParaRPr lang="en-US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3020292" y="3103418"/>
            <a:ext cx="6927272" cy="32084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etin kutusu 5"/>
          <p:cNvSpPr txBox="1"/>
          <p:nvPr/>
        </p:nvSpPr>
        <p:spPr>
          <a:xfrm>
            <a:off x="3796145" y="3368831"/>
            <a:ext cx="5721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2400" dirty="0" smtClean="0"/>
              <a:t>Yaşam kalitesi üzerine olumsuz etkilenme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2400" dirty="0" smtClean="0"/>
              <a:t>Sosyal ilişkilerde olumsuz etkilenme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2400" dirty="0" smtClean="0"/>
              <a:t>Okul performansında düşüş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2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Epidemiyoloji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1035145" cy="4686011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Görülme sıklığı: %1-3</a:t>
            </a:r>
          </a:p>
          <a:p>
            <a:r>
              <a:rPr lang="tr-TR" dirty="0" smtClean="0"/>
              <a:t>İki tip tanımlanmış</a:t>
            </a:r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r>
              <a:rPr lang="tr-TR" sz="2000" b="1" i="1" dirty="0" smtClean="0">
                <a:solidFill>
                  <a:srgbClr val="00B050"/>
                </a:solidFill>
              </a:rPr>
              <a:t>*</a:t>
            </a:r>
            <a:r>
              <a:rPr lang="tr-TR" sz="2000" i="1" dirty="0" smtClean="0"/>
              <a:t>En sık başlangıç yaşı: 17-22 yaş aralığında</a:t>
            </a:r>
          </a:p>
          <a:p>
            <a:r>
              <a:rPr lang="tr-TR" dirty="0" smtClean="0"/>
              <a:t>Kız çocuklarında biraz daha sık</a:t>
            </a:r>
          </a:p>
          <a:p>
            <a:r>
              <a:rPr lang="tr-TR" dirty="0" smtClean="0"/>
              <a:t>Ekvatordan uzaklaştıkça hastalık sıklığı artmakta</a:t>
            </a:r>
          </a:p>
          <a:p>
            <a:r>
              <a:rPr lang="tr-TR" dirty="0" smtClean="0"/>
              <a:t>Genetik yatkınlık</a:t>
            </a:r>
          </a:p>
          <a:p>
            <a:pPr marL="0" indent="0">
              <a:buNone/>
            </a:pPr>
            <a:r>
              <a:rPr lang="tr-TR" sz="2000" b="1" i="1" dirty="0" smtClean="0">
                <a:solidFill>
                  <a:srgbClr val="FF0000"/>
                </a:solidFill>
              </a:rPr>
              <a:t>*</a:t>
            </a:r>
            <a:r>
              <a:rPr lang="tr-TR" sz="2000" i="1" dirty="0" smtClean="0"/>
              <a:t>Olguların %30’unda birinci derece aile bireylerinde </a:t>
            </a:r>
            <a:r>
              <a:rPr lang="tr-TR" sz="2000" i="1" dirty="0" err="1" smtClean="0"/>
              <a:t>psoriyazis</a:t>
            </a:r>
            <a:r>
              <a:rPr lang="tr-TR" sz="2000" i="1" dirty="0" smtClean="0"/>
              <a:t> mevcut</a:t>
            </a:r>
          </a:p>
          <a:p>
            <a:pPr marL="0" indent="0">
              <a:buNone/>
            </a:pPr>
            <a:r>
              <a:rPr lang="tr-TR" dirty="0" smtClean="0"/>
              <a:t>                                      </a:t>
            </a:r>
            <a:endParaRPr lang="en-US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3934692" y="2299855"/>
            <a:ext cx="2147454" cy="5126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etin kutusu 4"/>
          <p:cNvSpPr txBox="1"/>
          <p:nvPr/>
        </p:nvSpPr>
        <p:spPr>
          <a:xfrm>
            <a:off x="4073236" y="2341418"/>
            <a:ext cx="187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Erken başlangıçlı</a:t>
            </a:r>
            <a:endParaRPr lang="en-US" b="1" dirty="0"/>
          </a:p>
        </p:txBody>
      </p:sp>
      <p:sp>
        <p:nvSpPr>
          <p:cNvPr id="6" name="Yuvarlatılmış Dikdörtgen 5"/>
          <p:cNvSpPr/>
          <p:nvPr/>
        </p:nvSpPr>
        <p:spPr>
          <a:xfrm>
            <a:off x="3948546" y="3030394"/>
            <a:ext cx="2147454" cy="5126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>
            <a:off x="4114801" y="3142346"/>
            <a:ext cx="1967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Geç başlangıçlı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8" name="Sağ Ok 7"/>
          <p:cNvSpPr/>
          <p:nvPr/>
        </p:nvSpPr>
        <p:spPr>
          <a:xfrm>
            <a:off x="6096000" y="2438400"/>
            <a:ext cx="900545" cy="272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ağ Ok 8"/>
          <p:cNvSpPr/>
          <p:nvPr/>
        </p:nvSpPr>
        <p:spPr>
          <a:xfrm>
            <a:off x="6096000" y="3142346"/>
            <a:ext cx="900545" cy="272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etin kutusu 9"/>
          <p:cNvSpPr txBox="1"/>
          <p:nvPr/>
        </p:nvSpPr>
        <p:spPr>
          <a:xfrm>
            <a:off x="7010398" y="2263776"/>
            <a:ext cx="3158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≤40 yaş (%70)</a:t>
            </a:r>
            <a:endParaRPr lang="en-US" sz="3200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7010399" y="3030394"/>
            <a:ext cx="2008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&gt;40 yaş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085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92D050"/>
                </a:solidFill>
                <a:latin typeface="+mn-lt"/>
              </a:rPr>
              <a:t>Tetikleyici Faktörler</a:t>
            </a:r>
            <a:endParaRPr lang="en-US" b="1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Enfeksiyonlar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**Grup A, C ve G </a:t>
            </a:r>
            <a:r>
              <a:rPr lang="el-GR" dirty="0" smtClean="0"/>
              <a:t>β</a:t>
            </a:r>
            <a:r>
              <a:rPr lang="tr-TR" dirty="0" smtClean="0"/>
              <a:t> </a:t>
            </a:r>
            <a:r>
              <a:rPr lang="tr-TR" dirty="0" err="1" smtClean="0"/>
              <a:t>Hematolitik</a:t>
            </a:r>
            <a:r>
              <a:rPr lang="tr-TR" dirty="0" smtClean="0"/>
              <a:t> Streptokoklar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   *</a:t>
            </a:r>
            <a:r>
              <a:rPr lang="tr-TR" dirty="0" err="1" smtClean="0"/>
              <a:t>Farengeal</a:t>
            </a:r>
            <a:r>
              <a:rPr lang="tr-TR" dirty="0" smtClean="0"/>
              <a:t> ve </a:t>
            </a:r>
            <a:r>
              <a:rPr lang="tr-TR" dirty="0" err="1" smtClean="0"/>
              <a:t>perianal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    *</a:t>
            </a:r>
            <a:r>
              <a:rPr lang="tr-TR" dirty="0" err="1" smtClean="0"/>
              <a:t>Streptokokkal</a:t>
            </a:r>
            <a:r>
              <a:rPr lang="tr-TR" dirty="0" smtClean="0"/>
              <a:t> M proteinleri ve </a:t>
            </a:r>
            <a:r>
              <a:rPr lang="tr-TR" dirty="0" err="1" smtClean="0"/>
              <a:t>keratin</a:t>
            </a:r>
            <a:r>
              <a:rPr lang="tr-TR" dirty="0" smtClean="0"/>
              <a:t> determinantları</a:t>
            </a:r>
          </a:p>
          <a:p>
            <a:r>
              <a:rPr lang="tr-TR" dirty="0" smtClean="0"/>
              <a:t>Sigara</a:t>
            </a:r>
          </a:p>
          <a:p>
            <a:r>
              <a:rPr lang="tr-TR" dirty="0" smtClean="0"/>
              <a:t>Fiziksel ve </a:t>
            </a:r>
            <a:r>
              <a:rPr lang="tr-TR" dirty="0" err="1" smtClean="0"/>
              <a:t>emosyonel</a:t>
            </a:r>
            <a:r>
              <a:rPr lang="tr-TR" dirty="0" smtClean="0"/>
              <a:t> stres</a:t>
            </a:r>
          </a:p>
          <a:p>
            <a:r>
              <a:rPr lang="tr-TR" dirty="0" err="1" smtClean="0"/>
              <a:t>Koebnerizasyon</a:t>
            </a:r>
            <a:endParaRPr lang="tr-TR" dirty="0" smtClean="0"/>
          </a:p>
          <a:p>
            <a:r>
              <a:rPr lang="tr-TR" dirty="0" smtClean="0"/>
              <a:t>İlaçlar</a:t>
            </a:r>
          </a:p>
          <a:p>
            <a:r>
              <a:rPr lang="tr-TR" dirty="0" err="1" smtClean="0"/>
              <a:t>Obezite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52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66"/>
                </a:solidFill>
                <a:latin typeface="+mn-lt"/>
              </a:rPr>
              <a:t>Klinik Bulgular</a:t>
            </a:r>
            <a:endParaRPr lang="en-US" b="1" dirty="0">
              <a:solidFill>
                <a:srgbClr val="FF0066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Plak (%70)</a:t>
            </a:r>
          </a:p>
          <a:p>
            <a:r>
              <a:rPr lang="tr-TR" dirty="0" smtClean="0"/>
              <a:t>Saçlı deri…..Olguların %79’unda</a:t>
            </a:r>
          </a:p>
          <a:p>
            <a:r>
              <a:rPr lang="tr-TR" dirty="0" smtClean="0"/>
              <a:t>Tırnak tutulumu</a:t>
            </a:r>
          </a:p>
          <a:p>
            <a:r>
              <a:rPr lang="tr-TR" dirty="0" err="1" smtClean="0"/>
              <a:t>Guttat</a:t>
            </a:r>
            <a:r>
              <a:rPr lang="tr-TR" dirty="0" smtClean="0"/>
              <a:t> </a:t>
            </a:r>
            <a:r>
              <a:rPr lang="tr-TR" dirty="0" err="1" smtClean="0"/>
              <a:t>psoriyazis</a:t>
            </a:r>
            <a:endParaRPr lang="tr-TR" dirty="0" smtClean="0"/>
          </a:p>
          <a:p>
            <a:r>
              <a:rPr lang="tr-TR" dirty="0" err="1" smtClean="0"/>
              <a:t>İnverse</a:t>
            </a:r>
            <a:r>
              <a:rPr lang="tr-TR" dirty="0" smtClean="0"/>
              <a:t> </a:t>
            </a:r>
            <a:r>
              <a:rPr lang="tr-TR" dirty="0" err="1" smtClean="0"/>
              <a:t>psoriyazis</a:t>
            </a:r>
            <a:endParaRPr lang="tr-TR" dirty="0" smtClean="0"/>
          </a:p>
          <a:p>
            <a:r>
              <a:rPr lang="tr-TR" dirty="0" err="1" smtClean="0"/>
              <a:t>Eritrodermik</a:t>
            </a:r>
            <a:r>
              <a:rPr lang="tr-TR" dirty="0" smtClean="0"/>
              <a:t> </a:t>
            </a:r>
            <a:r>
              <a:rPr lang="tr-TR" dirty="0" err="1" smtClean="0"/>
              <a:t>psoriyazis</a:t>
            </a:r>
            <a:endParaRPr lang="tr-TR" dirty="0" smtClean="0"/>
          </a:p>
          <a:p>
            <a:endParaRPr lang="tr-TR" dirty="0" smtClean="0"/>
          </a:p>
          <a:p>
            <a:endParaRPr lang="en-US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7540" y="1221129"/>
            <a:ext cx="5014096" cy="290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62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-78656"/>
            <a:ext cx="6221537" cy="693665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9699" y="876787"/>
            <a:ext cx="5465765" cy="3265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70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3300"/>
                </a:solidFill>
                <a:latin typeface="+mn-lt"/>
              </a:rPr>
              <a:t>Tanı</a:t>
            </a:r>
            <a:endParaRPr lang="en-US" b="1" dirty="0">
              <a:solidFill>
                <a:srgbClr val="FF330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Klinik bulgular                sıklıkla tanı koydurucu</a:t>
            </a:r>
          </a:p>
          <a:p>
            <a:r>
              <a:rPr lang="tr-TR" dirty="0" smtClean="0"/>
              <a:t>Fizik muayene</a:t>
            </a:r>
          </a:p>
          <a:p>
            <a:r>
              <a:rPr lang="tr-TR" dirty="0" smtClean="0"/>
              <a:t>Biyopsi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b="1" dirty="0" smtClean="0">
                <a:solidFill>
                  <a:srgbClr val="00B0F0"/>
                </a:solidFill>
              </a:rPr>
              <a:t>**</a:t>
            </a:r>
            <a:r>
              <a:rPr lang="tr-TR" sz="2400" i="1" dirty="0" smtClean="0"/>
              <a:t>Eşlik edebilecek </a:t>
            </a:r>
            <a:r>
              <a:rPr lang="tr-TR" sz="2400" i="1" dirty="0" err="1" smtClean="0"/>
              <a:t>metabolik</a:t>
            </a:r>
            <a:r>
              <a:rPr lang="tr-TR" sz="2400" i="1" dirty="0" smtClean="0"/>
              <a:t> bozukluklar açısından tetkik edilmeli</a:t>
            </a:r>
            <a:endParaRPr lang="en-US" sz="2400" i="1" dirty="0"/>
          </a:p>
        </p:txBody>
      </p:sp>
      <p:sp>
        <p:nvSpPr>
          <p:cNvPr id="4" name="Sağ Ayraç 3"/>
          <p:cNvSpPr/>
          <p:nvPr/>
        </p:nvSpPr>
        <p:spPr>
          <a:xfrm>
            <a:off x="3366655" y="1925782"/>
            <a:ext cx="360218" cy="748145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CC00"/>
                </a:solidFill>
                <a:latin typeface="+mn-lt"/>
              </a:rPr>
              <a:t>Ayırıcı Tanı</a:t>
            </a:r>
            <a:endParaRPr lang="en-US" b="1" dirty="0">
              <a:solidFill>
                <a:srgbClr val="00CC0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Atopik</a:t>
            </a:r>
            <a:r>
              <a:rPr lang="tr-TR" dirty="0" smtClean="0"/>
              <a:t> dermatit</a:t>
            </a:r>
          </a:p>
          <a:p>
            <a:r>
              <a:rPr lang="tr-TR" dirty="0" err="1" smtClean="0"/>
              <a:t>Nummuler</a:t>
            </a:r>
            <a:r>
              <a:rPr lang="tr-TR" dirty="0" smtClean="0"/>
              <a:t> dermatit</a:t>
            </a:r>
          </a:p>
          <a:p>
            <a:r>
              <a:rPr lang="tr-TR" dirty="0" err="1" smtClean="0"/>
              <a:t>Seboreik</a:t>
            </a:r>
            <a:r>
              <a:rPr lang="tr-TR" dirty="0" smtClean="0"/>
              <a:t> dermatit</a:t>
            </a:r>
          </a:p>
          <a:p>
            <a:r>
              <a:rPr lang="tr-TR" dirty="0" err="1" smtClean="0"/>
              <a:t>Tinea</a:t>
            </a:r>
            <a:r>
              <a:rPr lang="tr-TR" dirty="0" smtClean="0"/>
              <a:t> </a:t>
            </a:r>
            <a:r>
              <a:rPr lang="tr-TR" dirty="0" err="1" smtClean="0"/>
              <a:t>corporis</a:t>
            </a:r>
            <a:endParaRPr lang="tr-TR" dirty="0" smtClean="0"/>
          </a:p>
          <a:p>
            <a:r>
              <a:rPr lang="tr-TR" dirty="0" err="1" smtClean="0"/>
              <a:t>Pitriyazis</a:t>
            </a:r>
            <a:r>
              <a:rPr lang="tr-TR" dirty="0" smtClean="0"/>
              <a:t> </a:t>
            </a:r>
            <a:r>
              <a:rPr lang="tr-TR" dirty="0" err="1" smtClean="0"/>
              <a:t>rubra</a:t>
            </a:r>
            <a:r>
              <a:rPr lang="tr-TR" dirty="0" smtClean="0"/>
              <a:t> </a:t>
            </a:r>
            <a:r>
              <a:rPr lang="tr-TR" dirty="0" err="1" smtClean="0"/>
              <a:t>pilaris</a:t>
            </a:r>
            <a:endParaRPr lang="tr-TR" dirty="0" smtClean="0"/>
          </a:p>
          <a:p>
            <a:r>
              <a:rPr lang="tr-TR" dirty="0" err="1" smtClean="0"/>
              <a:t>Allerjik</a:t>
            </a:r>
            <a:r>
              <a:rPr lang="tr-TR" dirty="0" smtClean="0"/>
              <a:t> </a:t>
            </a:r>
            <a:r>
              <a:rPr lang="tr-TR" dirty="0" err="1" smtClean="0"/>
              <a:t>kontakt</a:t>
            </a:r>
            <a:r>
              <a:rPr lang="tr-TR" dirty="0" smtClean="0"/>
              <a:t> dermatit…..</a:t>
            </a:r>
          </a:p>
          <a:p>
            <a:pPr marL="0" indent="0">
              <a:buNone/>
            </a:pP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4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563</Words>
  <Application>Microsoft Office PowerPoint</Application>
  <PresentationFormat>Geniş ekran</PresentationFormat>
  <Paragraphs>151</Paragraphs>
  <Slides>23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Teması</vt:lpstr>
      <vt:lpstr>Çocukluk ve Gençlik Dönemlerinde Psoriyazis</vt:lpstr>
      <vt:lpstr>Psoriyazis</vt:lpstr>
      <vt:lpstr>Psoriyazis</vt:lpstr>
      <vt:lpstr>Epidemiyoloji</vt:lpstr>
      <vt:lpstr>Tetikleyici Faktörler</vt:lpstr>
      <vt:lpstr>Klinik Bulgular</vt:lpstr>
      <vt:lpstr>PowerPoint Sunusu</vt:lpstr>
      <vt:lpstr>Tanı</vt:lpstr>
      <vt:lpstr>Ayırıcı Tanı</vt:lpstr>
      <vt:lpstr>Komorbiditeler</vt:lpstr>
      <vt:lpstr>Komorbiditeler</vt:lpstr>
      <vt:lpstr>Yaşam Kalitesi Üzerine Etkisi</vt:lpstr>
      <vt:lpstr>Tedavi</vt:lpstr>
      <vt:lpstr>Tedavi</vt:lpstr>
      <vt:lpstr>Topikal Tedaviler</vt:lpstr>
      <vt:lpstr>Topikal Tedaviler (birinci basamak)</vt:lpstr>
      <vt:lpstr>Topikal Tedaviler (ikinci basamak)</vt:lpstr>
      <vt:lpstr>Fototerapi</vt:lpstr>
      <vt:lpstr>Fototerapi</vt:lpstr>
      <vt:lpstr>Sistemik Tedaviler</vt:lpstr>
      <vt:lpstr>Biyolojikler</vt:lpstr>
      <vt:lpstr>SONUÇ</vt:lpstr>
      <vt:lpstr>TEŞEKKÜRLER!!!!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Çocukluk ve Gençlik Dönemlerinde Psoriyazis</dc:title>
  <dc:creator>Güldehan Atış</dc:creator>
  <cp:lastModifiedBy>Güldehan Atış</cp:lastModifiedBy>
  <cp:revision>51</cp:revision>
  <dcterms:created xsi:type="dcterms:W3CDTF">2022-10-13T08:10:10Z</dcterms:created>
  <dcterms:modified xsi:type="dcterms:W3CDTF">2022-10-25T19:59:17Z</dcterms:modified>
</cp:coreProperties>
</file>